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9E00"/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2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25.3.2021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25.3.2021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25.3.2021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25.3.2021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25.3.2021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25.3.2021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25.3.2021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25.3.2021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25.3.2021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25.3.2021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25.3.2021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35730-BCF4-4396-B8B9-CDCD4DB8B04E}" type="datetimeFigureOut">
              <a:rPr lang="bg-BG" smtClean="0"/>
              <a:pPr/>
              <a:t>25.3.2021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g-BG" sz="6600" b="1" dirty="0" smtClean="0"/>
              <a:t>БЪЛГАРСКИ </a:t>
            </a:r>
            <a:br>
              <a:rPr lang="bg-BG" sz="6600" b="1" dirty="0" smtClean="0"/>
            </a:br>
            <a:r>
              <a:rPr lang="bg-BG" sz="6600" b="1" dirty="0" smtClean="0">
                <a:solidFill>
                  <a:srgbClr val="00B050"/>
                </a:solidFill>
              </a:rPr>
              <a:t>ПРОЛЕТНИ</a:t>
            </a:r>
            <a:r>
              <a:rPr lang="bg-BG" sz="6600" b="1" dirty="0" smtClean="0"/>
              <a:t> </a:t>
            </a:r>
            <a:br>
              <a:rPr lang="bg-BG" sz="6600" b="1" dirty="0" smtClean="0"/>
            </a:br>
            <a:r>
              <a:rPr lang="bg-BG" sz="6600" b="1" dirty="0" smtClean="0">
                <a:solidFill>
                  <a:srgbClr val="FF0000"/>
                </a:solidFill>
              </a:rPr>
              <a:t>ПРАЗНИЦИ</a:t>
            </a:r>
            <a:endParaRPr lang="bg-BG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-364873"/>
            <a:ext cx="9144000" cy="290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5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1500" b="1" i="1" dirty="0">
              <a:solidFill>
                <a:srgbClr val="00B050"/>
              </a:solidFill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5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  <a:cs typeface="Times New Roman" pitchFamily="18" charset="0"/>
              </a:rPr>
              <a:t>Гергьовден </a:t>
            </a:r>
            <a:r>
              <a:rPr kumimoji="0" lang="bg-BG" sz="15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  <a:cs typeface="Times New Roman" pitchFamily="18" charset="0"/>
              </a:rPr>
              <a:t>(6 май)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5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  <a:cs typeface="Times New Roman" pitchFamily="18" charset="0"/>
              </a:rPr>
              <a:t>В българския народен календар Гергьовден е един от най-големите празници през годината и най-големият пролетен празник. Празникът е календарно обвързан – празнува се на 6 май и се чества във всички територии, населени с българи. С него започва лятната половина на стопанската година, завършваща на Димитровден. Това разположение в празничния календар определя и изключително богатата му обредност, обхващаща всички области от стопанския и социален живот на хората.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5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  <a:cs typeface="Times New Roman" pitchFamily="18" charset="0"/>
              </a:rPr>
              <a:t>Свети Георги традиционно е схващан като повелител на пролетната влага и плодородието (отключва изворите и влагата, побеждавайки ламята; обхожда и наглежда полята и посевите), покровител на земеделците и най-вече на овчарите и стадата.</a:t>
            </a:r>
            <a:endParaRPr kumimoji="0" lang="bg-BG" sz="15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Computer\Desktop\802942_113_preview.jp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3748" y="2283718"/>
            <a:ext cx="4536504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/>
          <p:cNvSpPr txBox="1"/>
          <p:nvPr/>
        </p:nvSpPr>
        <p:spPr>
          <a:xfrm>
            <a:off x="214282" y="214296"/>
            <a:ext cx="8715436" cy="2785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bg-BG" sz="1600" b="1" i="1" dirty="0" smtClean="0">
                <a:solidFill>
                  <a:srgbClr val="C00000"/>
                </a:solidFill>
              </a:rPr>
              <a:t>Баба Марта (1 март)</a:t>
            </a:r>
            <a:r>
              <a:rPr lang="en-US" sz="1600" b="1" i="1" dirty="0" smtClean="0">
                <a:solidFill>
                  <a:srgbClr val="C00000"/>
                </a:solidFill>
              </a:rPr>
              <a:t> </a:t>
            </a:r>
            <a:r>
              <a:rPr lang="bg-BG" sz="1600" b="1" i="1" dirty="0" smtClean="0">
                <a:solidFill>
                  <a:srgbClr val="C00000"/>
                </a:solidFill>
              </a:rPr>
              <a:t>–</a:t>
            </a:r>
            <a:r>
              <a:rPr lang="en-US" sz="1600" b="1" i="1" dirty="0" smtClean="0">
                <a:solidFill>
                  <a:srgbClr val="C00000"/>
                </a:solidFill>
              </a:rPr>
              <a:t> 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bg-BG" sz="1600" b="1" i="1" dirty="0" smtClean="0">
                <a:solidFill>
                  <a:srgbClr val="C00000"/>
                </a:solidFill>
              </a:rPr>
              <a:t>С Баба Марта и месец март се свързват много обичаи и празници, посветени на идващата пролет. Най-известният обичай, свързан с Баба Марта, е закичването на хора и млади животни с Мартеница (усукани бяла и червена нишка) на 1 март. </a:t>
            </a:r>
            <a:endParaRPr lang="en-US" sz="1600" b="1" i="1" dirty="0" smtClean="0">
              <a:solidFill>
                <a:srgbClr val="C00000"/>
              </a:solidFill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i="1" dirty="0" err="1" smtClean="0">
                <a:solidFill>
                  <a:srgbClr val="C00000"/>
                </a:solidFill>
              </a:rPr>
              <a:t>Най-възрастната</a:t>
            </a:r>
            <a:r>
              <a:rPr lang="ru-RU" sz="1600" b="1" i="1" dirty="0" smtClean="0">
                <a:solidFill>
                  <a:srgbClr val="C00000"/>
                </a:solidFill>
              </a:rPr>
              <a:t> жена в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къщата</a:t>
            </a:r>
            <a:r>
              <a:rPr lang="ru-RU" sz="1600" b="1" i="1" dirty="0" smtClean="0">
                <a:solidFill>
                  <a:srgbClr val="C00000"/>
                </a:solidFill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закичва</a:t>
            </a:r>
            <a:r>
              <a:rPr lang="ru-RU" sz="1600" b="1" i="1" dirty="0" smtClean="0">
                <a:solidFill>
                  <a:srgbClr val="C00000"/>
                </a:solidFill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децата</a:t>
            </a:r>
            <a:r>
              <a:rPr lang="ru-RU" sz="1600" b="1" i="1" dirty="0" smtClean="0">
                <a:solidFill>
                  <a:srgbClr val="C00000"/>
                </a:solidFill>
              </a:rPr>
              <a:t> с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усукани</a:t>
            </a:r>
            <a:r>
              <a:rPr lang="ru-RU" sz="1600" b="1" i="1" dirty="0" smtClean="0">
                <a:solidFill>
                  <a:srgbClr val="C00000"/>
                </a:solidFill>
              </a:rPr>
              <a:t> бели и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червени</a:t>
            </a:r>
            <a:r>
              <a:rPr lang="ru-RU" sz="1600" b="1" i="1" dirty="0" smtClean="0">
                <a:solidFill>
                  <a:srgbClr val="C00000"/>
                </a:solidFill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конци</a:t>
            </a:r>
            <a:r>
              <a:rPr lang="ru-RU" sz="1600" b="1" i="1" dirty="0" smtClean="0">
                <a:solidFill>
                  <a:srgbClr val="C00000"/>
                </a:solidFill>
              </a:rPr>
              <a:t>, 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i="1" dirty="0" err="1" smtClean="0">
                <a:solidFill>
                  <a:srgbClr val="C00000"/>
                </a:solidFill>
              </a:rPr>
              <a:t>най-често</a:t>
            </a:r>
            <a:r>
              <a:rPr lang="ru-RU" sz="1600" b="1" i="1" dirty="0" smtClean="0">
                <a:solidFill>
                  <a:srgbClr val="C00000"/>
                </a:solidFill>
              </a:rPr>
              <a:t> от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вълна</a:t>
            </a:r>
            <a:r>
              <a:rPr lang="ru-RU" sz="1600" b="1" i="1" dirty="0" smtClean="0">
                <a:solidFill>
                  <a:srgbClr val="C00000"/>
                </a:solidFill>
              </a:rPr>
              <a:t>.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Мартеници</a:t>
            </a:r>
            <a:r>
              <a:rPr lang="ru-RU" sz="1600" b="1" i="1" dirty="0" smtClean="0">
                <a:solidFill>
                  <a:srgbClr val="C00000"/>
                </a:solidFill>
              </a:rPr>
              <a:t> се носят,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докато</a:t>
            </a:r>
            <a:r>
              <a:rPr lang="ru-RU" sz="1600" b="1" i="1" dirty="0" smtClean="0">
                <a:solidFill>
                  <a:srgbClr val="C00000"/>
                </a:solidFill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видиш</a:t>
            </a:r>
            <a:r>
              <a:rPr lang="ru-RU" sz="1600" b="1" i="1" dirty="0" smtClean="0">
                <a:solidFill>
                  <a:srgbClr val="C00000"/>
                </a:solidFill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първия</a:t>
            </a:r>
            <a:r>
              <a:rPr lang="ru-RU" sz="1600" b="1" i="1" dirty="0" smtClean="0">
                <a:solidFill>
                  <a:srgbClr val="C00000"/>
                </a:solidFill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щъркел</a:t>
            </a:r>
            <a:r>
              <a:rPr lang="ru-RU" sz="1600" b="1" i="1" dirty="0" smtClean="0">
                <a:solidFill>
                  <a:srgbClr val="C00000"/>
                </a:solidFill>
              </a:rPr>
              <a:t>,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първото</a:t>
            </a:r>
            <a:r>
              <a:rPr lang="ru-RU" sz="1600" b="1" i="1" dirty="0" smtClean="0">
                <a:solidFill>
                  <a:srgbClr val="C00000"/>
                </a:solidFill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цъфнало</a:t>
            </a:r>
            <a:r>
              <a:rPr lang="ru-RU" sz="1600" b="1" i="1" dirty="0" smtClean="0">
                <a:solidFill>
                  <a:srgbClr val="C00000"/>
                </a:solidFill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дърво</a:t>
            </a:r>
            <a:r>
              <a:rPr lang="ru-RU" sz="1600" b="1" i="1" dirty="0" smtClean="0">
                <a:solidFill>
                  <a:srgbClr val="C00000"/>
                </a:solidFill>
              </a:rPr>
              <a:t> или до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настъпването</a:t>
            </a:r>
            <a:r>
              <a:rPr lang="ru-RU" sz="1600" b="1" i="1" dirty="0" smtClean="0">
                <a:solidFill>
                  <a:srgbClr val="C00000"/>
                </a:solidFill>
              </a:rPr>
              <a:t> на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пролетта</a:t>
            </a:r>
            <a:r>
              <a:rPr lang="ru-RU" sz="1600" b="1" i="1" dirty="0" smtClean="0">
                <a:solidFill>
                  <a:srgbClr val="C00000"/>
                </a:solidFill>
              </a:rPr>
              <a:t>. След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това</a:t>
            </a:r>
            <a:r>
              <a:rPr lang="ru-RU" sz="1600" b="1" i="1" dirty="0" smtClean="0">
                <a:solidFill>
                  <a:srgbClr val="C00000"/>
                </a:solidFill>
              </a:rPr>
              <a:t> се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връзва</a:t>
            </a:r>
            <a:r>
              <a:rPr lang="ru-RU" sz="1600" b="1" i="1" dirty="0" smtClean="0">
                <a:solidFill>
                  <a:srgbClr val="C00000"/>
                </a:solidFill>
              </a:rPr>
              <a:t> на плодоносно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дръвче</a:t>
            </a:r>
            <a:r>
              <a:rPr lang="ru-RU" sz="1600" b="1" i="1" dirty="0" smtClean="0">
                <a:solidFill>
                  <a:srgbClr val="C00000"/>
                </a:solidFill>
              </a:rPr>
              <a:t> или се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оставя</a:t>
            </a:r>
            <a:r>
              <a:rPr lang="ru-RU" sz="1600" b="1" i="1" dirty="0" smtClean="0">
                <a:solidFill>
                  <a:srgbClr val="C00000"/>
                </a:solidFill>
              </a:rPr>
              <a:t> под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камък</a:t>
            </a:r>
            <a:r>
              <a:rPr lang="ru-RU" sz="1600" b="1" i="1" dirty="0" smtClean="0">
                <a:solidFill>
                  <a:srgbClr val="C00000"/>
                </a:solidFill>
              </a:rPr>
              <a:t>.</a:t>
            </a:r>
            <a:r>
              <a:rPr lang="en-US" sz="1600" b="1" i="1" dirty="0" smtClean="0">
                <a:solidFill>
                  <a:srgbClr val="C00000"/>
                </a:solidFill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Мартениците</a:t>
            </a:r>
            <a:r>
              <a:rPr lang="ru-RU" sz="1600" b="1" i="1" dirty="0" smtClean="0">
                <a:solidFill>
                  <a:srgbClr val="C00000"/>
                </a:solidFill>
              </a:rPr>
              <a:t> се </a:t>
            </a:r>
            <a:r>
              <a:rPr lang="ru-RU" sz="1600" b="1" i="1" dirty="0" smtClean="0">
                <a:solidFill>
                  <a:srgbClr val="C00000"/>
                </a:solidFill>
              </a:rPr>
              <a:t>носят</a:t>
            </a:r>
            <a:r>
              <a:rPr lang="en-US" sz="1600" b="1" i="1" dirty="0" smtClean="0">
                <a:solidFill>
                  <a:srgbClr val="C00000"/>
                </a:solidFill>
              </a:rPr>
              <a:t>  </a:t>
            </a:r>
            <a:r>
              <a:rPr lang="ru-RU" sz="1600" b="1" i="1" dirty="0" smtClean="0">
                <a:solidFill>
                  <a:srgbClr val="C00000"/>
                </a:solidFill>
              </a:rPr>
              <a:t>за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здраве</a:t>
            </a:r>
            <a:r>
              <a:rPr lang="ru-RU" sz="1600" b="1" i="1" dirty="0" smtClean="0">
                <a:solidFill>
                  <a:srgbClr val="C00000"/>
                </a:solidFill>
              </a:rPr>
              <a:t> и против уроки. 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i="1" dirty="0" err="1" smtClean="0">
                <a:solidFill>
                  <a:srgbClr val="C00000"/>
                </a:solidFill>
              </a:rPr>
              <a:t>Червеният</a:t>
            </a:r>
            <a:r>
              <a:rPr lang="ru-RU" sz="1600" b="1" i="1" dirty="0" smtClean="0">
                <a:solidFill>
                  <a:srgbClr val="C00000"/>
                </a:solidFill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цвят</a:t>
            </a:r>
            <a:r>
              <a:rPr lang="ru-RU" sz="1600" b="1" i="1" dirty="0" smtClean="0">
                <a:solidFill>
                  <a:srgbClr val="C00000"/>
                </a:solidFill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предпазва</a:t>
            </a:r>
            <a:r>
              <a:rPr lang="ru-RU" sz="1600" b="1" i="1" dirty="0" smtClean="0">
                <a:solidFill>
                  <a:srgbClr val="C00000"/>
                </a:solidFill>
              </a:rPr>
              <a:t> от уроки,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белият</a:t>
            </a:r>
            <a:r>
              <a:rPr lang="ru-RU" sz="1600" b="1" i="1" dirty="0" smtClean="0">
                <a:solidFill>
                  <a:srgbClr val="C00000"/>
                </a:solidFill>
              </a:rPr>
              <a:t> носи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здраве</a:t>
            </a:r>
            <a:r>
              <a:rPr lang="ru-RU" sz="1600" b="1" i="1" dirty="0" smtClean="0">
                <a:solidFill>
                  <a:srgbClr val="C00000"/>
                </a:solidFill>
              </a:rPr>
              <a:t> и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щастие</a:t>
            </a:r>
            <a:r>
              <a:rPr lang="ru-RU" sz="1600" b="1" i="1" dirty="0" smtClean="0">
                <a:solidFill>
                  <a:srgbClr val="C00000"/>
                </a:solidFill>
              </a:rPr>
              <a:t>. 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bg-BG" sz="1600" b="1" i="1" dirty="0" smtClean="0">
                <a:solidFill>
                  <a:srgbClr val="C00000"/>
                </a:solidFill>
              </a:rPr>
              <a:t/>
            </a:r>
            <a:br>
              <a:rPr lang="bg-BG" sz="1600" b="1" i="1" dirty="0" smtClean="0">
                <a:solidFill>
                  <a:srgbClr val="C00000"/>
                </a:solidFill>
              </a:rPr>
            </a:br>
            <a:endParaRPr sz="1600" b="1" i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214282" y="2635457"/>
            <a:ext cx="1981454" cy="13764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/>
        </p:nvSpPr>
        <p:spPr>
          <a:xfrm>
            <a:off x="6732240" y="2565290"/>
            <a:ext cx="2197478" cy="1446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C:\Users\Computer\Desktop\IMG_20190301_073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643758"/>
            <a:ext cx="3672408" cy="2374175"/>
          </a:xfrm>
          <a:prstGeom prst="rect">
            <a:avLst/>
          </a:prstGeom>
          <a:noFill/>
        </p:spPr>
      </p:pic>
      <p:sp>
        <p:nvSpPr>
          <p:cNvPr id="8" name="object 6"/>
          <p:cNvSpPr/>
          <p:nvPr/>
        </p:nvSpPr>
        <p:spPr>
          <a:xfrm>
            <a:off x="7243136" y="4090758"/>
            <a:ext cx="857256" cy="8572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/>
        </p:nvSpPr>
        <p:spPr>
          <a:xfrm>
            <a:off x="899592" y="4090758"/>
            <a:ext cx="857256" cy="8572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3268271"/>
            <a:ext cx="9144000" cy="1768091"/>
          </a:xfrm>
        </p:spPr>
        <p:txBody>
          <a:bodyPr>
            <a:noAutofit/>
          </a:bodyPr>
          <a:lstStyle/>
          <a:p>
            <a:r>
              <a:rPr lang="bg-BG" sz="1600" b="1" i="1" dirty="0" smtClean="0">
                <a:solidFill>
                  <a:srgbClr val="0070C0"/>
                </a:solidFill>
              </a:rPr>
              <a:t>Сирни заговезни (подвижна дата) – Сирни заговезни (Прошка, </a:t>
            </a:r>
            <a:r>
              <a:rPr lang="bg-BG" sz="1600" b="1" i="1" dirty="0" err="1" smtClean="0">
                <a:solidFill>
                  <a:srgbClr val="0070C0"/>
                </a:solidFill>
              </a:rPr>
              <a:t>Поклади</a:t>
            </a:r>
            <a:r>
              <a:rPr lang="bg-BG" sz="1600" b="1" i="1" dirty="0" smtClean="0">
                <a:solidFill>
                  <a:srgbClr val="0070C0"/>
                </a:solidFill>
              </a:rPr>
              <a:t>, </a:t>
            </a:r>
            <a:r>
              <a:rPr lang="bg-BG" sz="1600" b="1" i="1" dirty="0" err="1" smtClean="0">
                <a:solidFill>
                  <a:srgbClr val="0070C0"/>
                </a:solidFill>
              </a:rPr>
              <a:t>Сирница</a:t>
            </a:r>
            <a:r>
              <a:rPr lang="bg-BG" sz="1600" b="1" i="1" dirty="0" smtClean="0">
                <a:solidFill>
                  <a:srgbClr val="0070C0"/>
                </a:solidFill>
              </a:rPr>
              <a:t>, Масленица) е важен зимно-пролетен празник в народния календар. Прието е да се извършва и обичаят „</a:t>
            </a:r>
            <a:r>
              <a:rPr lang="bg-BG" sz="1600" b="1" i="1" dirty="0" err="1" smtClean="0">
                <a:solidFill>
                  <a:srgbClr val="0070C0"/>
                </a:solidFill>
              </a:rPr>
              <a:t>хамкане</a:t>
            </a:r>
            <a:r>
              <a:rPr lang="bg-BG" sz="1600" b="1" i="1" dirty="0" smtClean="0">
                <a:solidFill>
                  <a:srgbClr val="0070C0"/>
                </a:solidFill>
              </a:rPr>
              <a:t>“: на червен конец се завързва и се спуска от тавана парче бяла халва или варено яйце. Най-възрастният мъж завърта конеца в кръг и всеки член от семейството, главно децата, се опитва да хване халвата или яйцето с уста. Който успее, ще бъде жив и здрав през цялата година. На Сирни Заговезни по-младите обикалят по-стари </a:t>
            </a:r>
            <a:r>
              <a:rPr lang="bg-BG" sz="1600" b="1" i="1" dirty="0" smtClean="0">
                <a:solidFill>
                  <a:srgbClr val="0070C0"/>
                </a:solidFill>
              </a:rPr>
              <a:t>роднини и близки, искат </a:t>
            </a:r>
            <a:r>
              <a:rPr lang="bg-BG" sz="1600" b="1" i="1" dirty="0" smtClean="0">
                <a:solidFill>
                  <a:srgbClr val="0070C0"/>
                </a:solidFill>
              </a:rPr>
              <a:t>прошка и целуват ръка на домакините, като изричат традиционните думи на </a:t>
            </a:r>
            <a:r>
              <a:rPr lang="bg-BG" sz="1600" b="1" i="1" dirty="0" smtClean="0">
                <a:solidFill>
                  <a:srgbClr val="0070C0"/>
                </a:solidFill>
              </a:rPr>
              <a:t>прошката</a:t>
            </a:r>
            <a:r>
              <a:rPr lang="bg-BG" sz="1600" b="1" i="1" dirty="0" smtClean="0">
                <a:solidFill>
                  <a:srgbClr val="0070C0"/>
                </a:solidFill>
              </a:rPr>
              <a:t>: „Прости!“, „Простено!!!“ пък е задължителният отговор. </a:t>
            </a:r>
            <a:br>
              <a:rPr lang="bg-BG" sz="1600" b="1" i="1" dirty="0" smtClean="0">
                <a:solidFill>
                  <a:srgbClr val="0070C0"/>
                </a:solidFill>
              </a:rPr>
            </a:br>
            <a:r>
              <a:rPr lang="bg-BG" sz="1600" b="1" i="1" dirty="0" smtClean="0">
                <a:solidFill>
                  <a:srgbClr val="0070C0"/>
                </a:solidFill>
              </a:rPr>
              <a:t>Затова празникът е познат още и като Прошка.</a:t>
            </a:r>
            <a:r>
              <a:rPr lang="bg-BG" sz="1800" dirty="0" smtClean="0">
                <a:solidFill>
                  <a:srgbClr val="0070C0"/>
                </a:solidFill>
              </a:rPr>
              <a:t/>
            </a:r>
            <a:br>
              <a:rPr lang="bg-BG" sz="1800" dirty="0" smtClean="0">
                <a:solidFill>
                  <a:srgbClr val="0070C0"/>
                </a:solidFill>
              </a:rPr>
            </a:br>
            <a:endParaRPr lang="bg-BG" sz="18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Computer\Desktop\660_5f3baac207b7b4b12e567a67c3f7cb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1470"/>
            <a:ext cx="4248472" cy="2818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-26769"/>
            <a:ext cx="91440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Calibri" pitchFamily="34" charset="0"/>
                <a:cs typeface="Times New Roman" pitchFamily="18" charset="0"/>
              </a:rPr>
              <a:t>Тодорова неделя, Тодоровден (подвижна дата)</a:t>
            </a:r>
            <a:r>
              <a:rPr kumimoji="0" lang="en-US" sz="1600" b="1" i="1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Calibri" pitchFamily="34" charset="0"/>
                <a:cs typeface="Times New Roman" pitchFamily="18" charset="0"/>
              </a:rPr>
              <a:t>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Calibri" pitchFamily="34" charset="0"/>
                <a:cs typeface="Times New Roman" pitchFamily="18" charset="0"/>
              </a:rPr>
              <a:t>Тодоровден </a:t>
            </a:r>
            <a:r>
              <a:rPr kumimoji="0" lang="bg-BG" sz="1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Calibri" pitchFamily="34" charset="0"/>
                <a:cs typeface="Times New Roman" pitchFamily="18" charset="0"/>
              </a:rPr>
              <a:t>се нарича още </a:t>
            </a:r>
            <a:r>
              <a:rPr kumimoji="0" lang="bg-BG" sz="1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ea typeface="Calibri" pitchFamily="34" charset="0"/>
                <a:cs typeface="Times New Roman" pitchFamily="18" charset="0"/>
              </a:rPr>
              <a:t>Тудорица</a:t>
            </a:r>
            <a:r>
              <a:rPr kumimoji="0" lang="bg-BG" sz="1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Calibri" pitchFamily="34" charset="0"/>
                <a:cs typeface="Times New Roman" pitchFamily="18" charset="0"/>
              </a:rPr>
              <a:t> или Конски Великден. </a:t>
            </a:r>
            <a:endParaRPr lang="en-US" sz="1600" b="1" i="1" dirty="0" smtClean="0">
              <a:solidFill>
                <a:srgbClr val="00B050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Calibri" pitchFamily="34" charset="0"/>
                <a:cs typeface="Times New Roman" pitchFamily="18" charset="0"/>
              </a:rPr>
              <a:t>Отбелязва се с тържествено почитане на коня, с бурните български кушии (надбягване с коне).</a:t>
            </a:r>
            <a:r>
              <a:rPr kumimoji="0" lang="en-US" sz="1600" b="1" i="1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bg-BG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Calibri" pitchFamily="34" charset="0"/>
                <a:cs typeface="Times New Roman" pitchFamily="18" charset="0"/>
              </a:rPr>
              <a:t>Конят-победител от кушията се награждава с венец и юзда, а стопанинът му с риза или кърпа и заедно с другите участници обикалят къщите, за да завършат в двора на собственика му, където се случвало и празничното хоро.</a:t>
            </a:r>
            <a:endParaRPr kumimoji="0" lang="bg-BG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bg-BG" sz="1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Calibri" pitchFamily="34" charset="0"/>
                <a:cs typeface="Times New Roman" pitchFamily="18" charset="0"/>
              </a:rPr>
              <a:t>Жените също почитат Тодоровден като омесват обредни хлябове, които носят имената </a:t>
            </a:r>
            <a:r>
              <a:rPr lang="bg-BG" sz="1600" b="1" i="1" dirty="0" smtClean="0">
                <a:solidFill>
                  <a:srgbClr val="00B050"/>
                </a:solidFill>
              </a:rPr>
              <a:t>„</a:t>
            </a:r>
            <a:r>
              <a:rPr kumimoji="0" lang="bg-BG" sz="1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Calibri" pitchFamily="34" charset="0"/>
                <a:cs typeface="Times New Roman" pitchFamily="18" charset="0"/>
              </a:rPr>
              <a:t>конче” или </a:t>
            </a:r>
            <a:r>
              <a:rPr lang="bg-BG" sz="1600" b="1" i="1" dirty="0" smtClean="0">
                <a:solidFill>
                  <a:srgbClr val="00B050"/>
                </a:solidFill>
              </a:rPr>
              <a:t>„</a:t>
            </a:r>
            <a:r>
              <a:rPr kumimoji="0" lang="bg-BG" sz="1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Calibri" pitchFamily="34" charset="0"/>
                <a:cs typeface="Times New Roman" pitchFamily="18" charset="0"/>
              </a:rPr>
              <a:t>копито” и са в съответната форма. След това всички питки се раздават на съседи и близки, за да бъдат здрави конете през цялата година. За вечеря се сяда на празнична, но постна трапеза, на която се слага отново хляб с мая, супа от гъби и леща.</a:t>
            </a:r>
            <a:endParaRPr kumimoji="0" lang="bg-BG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Computer\Desktop\491bd2d2a25e0482e4ed3b08f6c9209d.jp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026585"/>
            <a:ext cx="3275853" cy="1849041"/>
          </a:xfrm>
          <a:prstGeom prst="rect">
            <a:avLst/>
          </a:prstGeom>
          <a:noFill/>
        </p:spPr>
      </p:pic>
      <p:pic>
        <p:nvPicPr>
          <p:cNvPr id="9219" name="Picture 3" descr="C:\Users\Computer\Desktop\kuk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571751"/>
            <a:ext cx="1728192" cy="2089562"/>
          </a:xfrm>
          <a:prstGeom prst="rect">
            <a:avLst/>
          </a:prstGeom>
          <a:noFill/>
        </p:spPr>
      </p:pic>
      <p:pic>
        <p:nvPicPr>
          <p:cNvPr id="9220" name="Picture 4" descr="C:\Users\Computer\Desktop\22844_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693554"/>
            <a:ext cx="3419874" cy="2182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79493"/>
            <a:ext cx="91440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g-BG" sz="1500" b="1" i="1" dirty="0" smtClean="0">
                <a:solidFill>
                  <a:schemeClr val="tx2"/>
                </a:solidFill>
              </a:rPr>
              <a:t>Кукери, </a:t>
            </a:r>
            <a:r>
              <a:rPr lang="bg-BG" sz="1500" b="1" i="1" dirty="0" err="1" smtClean="0">
                <a:solidFill>
                  <a:schemeClr val="tx2"/>
                </a:solidFill>
              </a:rPr>
              <a:t>Кукеровден</a:t>
            </a:r>
            <a:r>
              <a:rPr lang="bg-BG" sz="1500" b="1" i="1" dirty="0" smtClean="0">
                <a:solidFill>
                  <a:schemeClr val="tx2"/>
                </a:solidFill>
              </a:rPr>
              <a:t> </a:t>
            </a:r>
            <a:r>
              <a:rPr lang="bg-BG" sz="1500" b="1" i="1" dirty="0" smtClean="0">
                <a:solidFill>
                  <a:schemeClr val="tx2"/>
                </a:solidFill>
              </a:rPr>
              <a:t>(подвижна дата)</a:t>
            </a:r>
            <a:r>
              <a:rPr lang="en-US" sz="1500" b="1" i="1" dirty="0" smtClean="0">
                <a:solidFill>
                  <a:schemeClr val="tx2"/>
                </a:solidFill>
              </a:rPr>
              <a:t> –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bg-BG" sz="15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Според някои учени кукерските игри са част от нашето тракийско наследство, като техни </a:t>
            </a:r>
            <a:r>
              <a:rPr kumimoji="0" lang="bg-BG" sz="1500" b="1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предшественици</a:t>
            </a:r>
            <a:r>
              <a:rPr kumimoji="0" lang="bg-BG" sz="15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 са поклонници на бога на веселието </a:t>
            </a:r>
            <a:r>
              <a:rPr kumimoji="0" lang="bg-BG" sz="1500" b="1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Дионис</a:t>
            </a:r>
            <a:r>
              <a:rPr kumimoji="0" lang="bg-BG" sz="15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bg-BG" sz="1500" b="1" i="1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g-BG" sz="15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Произходът </a:t>
            </a:r>
            <a:r>
              <a:rPr kumimoji="0" lang="bg-BG" sz="15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на думата „кукери“ също е тракийски и означава „високи, маскирани хора”. </a:t>
            </a:r>
            <a:r>
              <a:rPr lang="bg-BG" sz="1500" b="1" i="1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kumimoji="0" lang="bg-BG" sz="15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Какво </a:t>
            </a:r>
            <a:r>
              <a:rPr kumimoji="0" lang="bg-BG" sz="15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всъщност символизират кукерските обичаи? Ритуалът символизира отминаването на зимата и настъпването на пролетта. Кукерите извършват обредни действия като жътва, сеитба, сватба за здраве и плодородие. Сложили страховити маски на главите, облечени в овчи или кози кожи, окачили хлопки, звънци и тояги, тяхната цел е да прогонят злите </a:t>
            </a:r>
            <a:r>
              <a:rPr kumimoji="0" lang="bg-BG" sz="15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духове.</a:t>
            </a:r>
            <a:r>
              <a:rPr lang="bg-BG" sz="1500" b="1" i="1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kumimoji="0" lang="bg-BG" sz="15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На </a:t>
            </a:r>
            <a:r>
              <a:rPr kumimoji="0" lang="bg-BG" sz="15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кукерските фестивали може да видите жени, деца и мъже, облечени в най-разновидни костюми, маски и народни носии. Често групите играят пиеси с различни участници – царя, бабата, мечката, младоженците, попа, магарето и много други. </a:t>
            </a:r>
            <a:endParaRPr kumimoji="0" lang="bg-BG" sz="15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  <p:pic>
        <p:nvPicPr>
          <p:cNvPr id="8194" name="Picture 2" descr="C:\Users\Computer\Desktop\DSC6058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625328"/>
            <a:ext cx="5031102" cy="2518172"/>
          </a:xfrm>
          <a:prstGeom prst="rect">
            <a:avLst/>
          </a:prstGeom>
          <a:noFill/>
        </p:spPr>
      </p:pic>
      <p:pic>
        <p:nvPicPr>
          <p:cNvPr id="8195" name="Picture 3" descr="C:\Users\Computer\Desktop\DSC1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1688" y="2625328"/>
            <a:ext cx="2002347" cy="2250297"/>
          </a:xfrm>
          <a:prstGeom prst="rect">
            <a:avLst/>
          </a:prstGeom>
          <a:noFill/>
        </p:spPr>
      </p:pic>
      <p:pic>
        <p:nvPicPr>
          <p:cNvPr id="8196" name="Picture 4" descr="C:\Users\Computer\Desktop\DSC61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2625329"/>
            <a:ext cx="2024762" cy="2275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-308386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600" b="1" i="1" u="none" strike="noStrike" cap="none" normalizeH="0" baseline="0" dirty="0" smtClean="0">
              <a:ln>
                <a:noFill/>
              </a:ln>
              <a:solidFill>
                <a:srgbClr val="D09E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1600" b="1" i="1" dirty="0">
              <a:solidFill>
                <a:srgbClr val="D09E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600" b="1" i="1" u="none" strike="noStrike" cap="none" normalizeH="0" baseline="0" dirty="0" smtClean="0">
                <a:ln>
                  <a:noFill/>
                </a:ln>
                <a:solidFill>
                  <a:srgbClr val="D09E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Благовещение </a:t>
            </a:r>
            <a:r>
              <a:rPr kumimoji="0" lang="bg-BG" sz="1600" b="1" i="1" u="none" strike="noStrike" cap="none" normalizeH="0" baseline="0" dirty="0" smtClean="0">
                <a:ln>
                  <a:noFill/>
                </a:ln>
                <a:solidFill>
                  <a:srgbClr val="D09E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(25 март)</a:t>
            </a:r>
            <a:r>
              <a:rPr kumimoji="0" lang="en-US" sz="1600" b="1" i="1" u="none" strike="noStrike" cap="none" normalizeH="0" dirty="0" smtClean="0">
                <a:ln>
                  <a:noFill/>
                </a:ln>
                <a:solidFill>
                  <a:srgbClr val="D09E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endParaRPr kumimoji="0" lang="bg-BG" sz="1600" b="1" i="1" u="none" strike="noStrike" cap="none" normalizeH="0" dirty="0" smtClean="0">
              <a:ln>
                <a:noFill/>
              </a:ln>
              <a:solidFill>
                <a:srgbClr val="D09E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sz="1600" b="1" i="1" dirty="0" smtClean="0">
                <a:solidFill>
                  <a:srgbClr val="D09E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Пролетен празник, който свързваме с вярването, че на този ден</a:t>
            </a:r>
            <a:endParaRPr kumimoji="0" lang="en-US" sz="1600" b="1" i="1" u="none" strike="noStrike" cap="none" normalizeH="0" dirty="0" smtClean="0">
              <a:ln>
                <a:noFill/>
              </a:ln>
              <a:solidFill>
                <a:srgbClr val="D09E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600" b="1" i="1" u="none" strike="noStrike" cap="none" normalizeH="0" baseline="0" dirty="0" smtClean="0">
                <a:ln>
                  <a:noFill/>
                </a:ln>
                <a:solidFill>
                  <a:srgbClr val="D09E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по-леко и бързо зарастват всички рани, затова често тогава са се </a:t>
            </a:r>
            <a:endParaRPr kumimoji="0" lang="en-US" sz="1600" b="1" i="1" u="none" strike="noStrike" cap="none" normalizeH="0" baseline="0" dirty="0" smtClean="0">
              <a:ln>
                <a:noFill/>
              </a:ln>
              <a:solidFill>
                <a:srgbClr val="D09E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600" b="1" i="1" u="none" strike="noStrike" cap="none" normalizeH="0" baseline="0" dirty="0" smtClean="0">
                <a:ln>
                  <a:noFill/>
                </a:ln>
                <a:solidFill>
                  <a:srgbClr val="D09E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дупчели ушите на малките момиченца. Също, че през деня всяка отрова губела силата си. </a:t>
            </a:r>
            <a:endParaRPr kumimoji="0" lang="en-US" sz="1600" b="1" i="1" u="none" strike="noStrike" cap="none" normalizeH="0" baseline="0" dirty="0" smtClean="0">
              <a:ln>
                <a:noFill/>
              </a:ln>
              <a:solidFill>
                <a:srgbClr val="D09E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600" b="1" i="1" u="none" strike="noStrike" cap="none" normalizeH="0" baseline="0" dirty="0" smtClean="0">
                <a:ln>
                  <a:noFill/>
                </a:ln>
                <a:solidFill>
                  <a:srgbClr val="D09E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Свързан с това обичай бил стопаните да премитат къщите и дворовете си и </a:t>
            </a:r>
            <a:endParaRPr kumimoji="0" lang="en-US" sz="1600" b="1" i="1" u="none" strike="noStrike" cap="none" normalizeH="0" baseline="0" dirty="0" smtClean="0">
              <a:ln>
                <a:noFill/>
              </a:ln>
              <a:solidFill>
                <a:srgbClr val="D09E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600" b="1" i="1" u="none" strike="noStrike" cap="none" normalizeH="0" baseline="0" dirty="0" smtClean="0">
                <a:ln>
                  <a:noFill/>
                </a:ln>
                <a:solidFill>
                  <a:srgbClr val="D09E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 палят огньове, които да прескачат, </a:t>
            </a:r>
            <a:r>
              <a:rPr kumimoji="0" lang="bg-BG" sz="1600" b="1" i="1" u="none" strike="noStrike" cap="none" normalizeH="0" baseline="0" dirty="0" smtClean="0">
                <a:ln>
                  <a:noFill/>
                </a:ln>
                <a:solidFill>
                  <a:srgbClr val="D09E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 </a:t>
            </a:r>
            <a:r>
              <a:rPr kumimoji="0" lang="bg-BG" sz="1600" b="1" i="1" u="none" strike="noStrike" cap="none" normalizeH="0" baseline="0" dirty="0" smtClean="0">
                <a:ln>
                  <a:noFill/>
                </a:ln>
                <a:solidFill>
                  <a:srgbClr val="D09E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 не пострадат от змийско ухапване през лятото. </a:t>
            </a:r>
            <a:endParaRPr kumimoji="0" lang="en-US" sz="1600" b="1" i="1" u="none" strike="noStrike" cap="none" normalizeH="0" baseline="0" dirty="0" smtClean="0">
              <a:ln>
                <a:noFill/>
              </a:ln>
              <a:solidFill>
                <a:srgbClr val="D09E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600" b="1" i="1" u="none" strike="noStrike" cap="none" normalizeH="0" baseline="0" dirty="0" smtClean="0">
                <a:ln>
                  <a:noFill/>
                </a:ln>
                <a:solidFill>
                  <a:srgbClr val="D09E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Поради същата причина, жените не докосвали игли, куки или конци.</a:t>
            </a:r>
            <a:br>
              <a:rPr kumimoji="0" lang="bg-BG" sz="1600" b="1" i="1" u="none" strike="noStrike" cap="none" normalizeH="0" baseline="0" dirty="0" smtClean="0">
                <a:ln>
                  <a:noFill/>
                </a:ln>
                <a:solidFill>
                  <a:srgbClr val="D09E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bg-BG" sz="1400" b="0" i="0" u="none" strike="noStrike" cap="none" normalizeH="0" baseline="0" dirty="0" smtClean="0">
                <a:ln>
                  <a:noFill/>
                </a:ln>
                <a:solidFill>
                  <a:srgbClr val="D09E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bg-BG" sz="1400" b="0" i="0" u="none" strike="noStrike" cap="none" normalizeH="0" baseline="0" dirty="0" smtClean="0">
                <a:ln>
                  <a:noFill/>
                </a:ln>
                <a:solidFill>
                  <a:srgbClr val="D09E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rgbClr val="D09E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Computer\Desktop\432835_651_3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413" y="2221414"/>
            <a:ext cx="4302528" cy="2290016"/>
          </a:xfrm>
          <a:prstGeom prst="rect">
            <a:avLst/>
          </a:prstGeom>
          <a:noFill/>
        </p:spPr>
      </p:pic>
      <p:pic>
        <p:nvPicPr>
          <p:cNvPr id="7172" name="Picture 4" descr="C:\Users\Computer\Desktop\Zlatograd_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1343" y="2499742"/>
            <a:ext cx="4322657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ъгълник 4"/>
          <p:cNvSpPr/>
          <p:nvPr/>
        </p:nvSpPr>
        <p:spPr>
          <a:xfrm>
            <a:off x="214282" y="214298"/>
            <a:ext cx="87154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600" b="1" i="1" dirty="0" smtClean="0">
                <a:solidFill>
                  <a:srgbClr val="00B050"/>
                </a:solidFill>
              </a:rPr>
              <a:t>Лазаровден (подвижна дата) – </a:t>
            </a:r>
          </a:p>
          <a:p>
            <a:pPr algn="ctr"/>
            <a:r>
              <a:rPr lang="bg-BG" sz="1600" b="1" i="1" dirty="0" smtClean="0">
                <a:solidFill>
                  <a:srgbClr val="00B050"/>
                </a:solidFill>
              </a:rPr>
              <a:t>На този ден се изпълнява обичаят Лазаруване. Младите жени, наречени „лазарки“, берат цветя за венците, които ще оплетат за празника Цветница (на следващия ден). Момите са пременени в традиционни фолклорни носии. Те обикалят къщите на селото, пеят обредни лазарски песни и благославят за здраве, щастие и берекет.Стопанинът на дома ги дарява с яйца, пари, плодове и дребни подаръци. В миналото на Лазаровден момците от селото са поисквали ръката на своята избраница.</a:t>
            </a:r>
            <a:r>
              <a:rPr lang="bg-BG" sz="1600" b="1" i="1" dirty="0" smtClean="0">
                <a:solidFill>
                  <a:srgbClr val="0070C0"/>
                </a:solidFill>
              </a:rPr>
              <a:t/>
            </a:r>
            <a:br>
              <a:rPr lang="bg-BG" sz="1600" b="1" i="1" dirty="0" smtClean="0">
                <a:solidFill>
                  <a:srgbClr val="0070C0"/>
                </a:solidFill>
              </a:rPr>
            </a:br>
            <a:endParaRPr lang="bg-BG" sz="1600" b="1" i="1" dirty="0">
              <a:solidFill>
                <a:srgbClr val="0070C0"/>
              </a:solidFill>
            </a:endParaRPr>
          </a:p>
        </p:txBody>
      </p:sp>
      <p:pic>
        <p:nvPicPr>
          <p:cNvPr id="6145" name="Picture 1" descr="C:\Users\Computer\Desktop\3b1b12e9f35691dacce01887169bd8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6224" y="2030968"/>
            <a:ext cx="3154248" cy="1463898"/>
          </a:xfrm>
          <a:prstGeom prst="rect">
            <a:avLst/>
          </a:prstGeom>
          <a:noFill/>
        </p:spPr>
      </p:pic>
      <p:pic>
        <p:nvPicPr>
          <p:cNvPr id="6146" name="Picture 2" descr="C:\Users\Computer\Desktop\980x551_15557098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323" y="2191137"/>
            <a:ext cx="4660709" cy="2468845"/>
          </a:xfrm>
          <a:prstGeom prst="rect">
            <a:avLst/>
          </a:prstGeom>
          <a:noFill/>
        </p:spPr>
      </p:pic>
      <p:pic>
        <p:nvPicPr>
          <p:cNvPr id="6148" name="Picture 4" descr="C:\Users\Computer\Desktop\8d1a091abfc1b3617c9690b93eee3b6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9461" y="3579862"/>
            <a:ext cx="2804907" cy="1478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Computer\Desktop\cvetnic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732486"/>
            <a:ext cx="3851920" cy="2143140"/>
          </a:xfrm>
          <a:prstGeom prst="rect">
            <a:avLst/>
          </a:prstGeom>
          <a:noFill/>
        </p:spPr>
      </p:pic>
      <p:sp>
        <p:nvSpPr>
          <p:cNvPr id="5" name="Правоъгълник 4"/>
          <p:cNvSpPr/>
          <p:nvPr/>
        </p:nvSpPr>
        <p:spPr>
          <a:xfrm>
            <a:off x="0" y="214296"/>
            <a:ext cx="9144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500" b="1" i="1" dirty="0" smtClean="0">
                <a:solidFill>
                  <a:schemeClr val="tx2">
                    <a:lumMod val="75000"/>
                  </a:schemeClr>
                </a:solidFill>
              </a:rPr>
              <a:t>Връбница, Цветница (подвижна дата) – </a:t>
            </a:r>
          </a:p>
          <a:p>
            <a:pPr algn="ctr"/>
            <a:r>
              <a:rPr lang="bg-BG" sz="1500" b="1" i="1" dirty="0" smtClean="0">
                <a:solidFill>
                  <a:schemeClr val="tx2">
                    <a:lumMod val="75000"/>
                  </a:schemeClr>
                </a:solidFill>
              </a:rPr>
              <a:t>На този ден в църквата се отслужва молитва и се благославят върбови клонки. Те се раздават на вярващите и всеки ги отнася до дома си за здраве. Окичват с върбови клонки портите и се сплита венче от осветената в църквата върба.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Момите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лазарували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предния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ден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, се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събират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реката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кладенеца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 или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чешмата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),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като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всяка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 носи свое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венче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 и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омесения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предварително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обреден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хляб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който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прилича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човешка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 фигура (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затова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 и се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наричат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1500" b="1" i="1" dirty="0" smtClean="0">
                <a:solidFill>
                  <a:schemeClr val="tx2">
                    <a:lumMod val="75000"/>
                  </a:schemeClr>
                </a:solidFill>
              </a:rPr>
              <a:t>„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кукла”) и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изпълняват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обичая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1500" b="1" i="1" dirty="0" smtClean="0">
                <a:solidFill>
                  <a:schemeClr val="tx2">
                    <a:lumMod val="75000"/>
                  </a:schemeClr>
                </a:solidFill>
              </a:rPr>
              <a:t>„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кумичене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”.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Парчета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 от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хляба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 и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венчетата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 се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нареждат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върху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дъсчица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 и се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пускат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 по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течението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реката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Момата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чието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венче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излезе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най-напред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, се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избира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 за </a:t>
            </a:r>
            <a:r>
              <a:rPr lang="bg-BG" sz="1500" b="1" i="1" dirty="0" smtClean="0">
                <a:solidFill>
                  <a:schemeClr val="tx2">
                    <a:lumMod val="75000"/>
                  </a:schemeClr>
                </a:solidFill>
              </a:rPr>
              <a:t>„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кумица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” –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вярва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 се, че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тя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ще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 се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омъжи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първа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 и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повежда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моминското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хоро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към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своята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къща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. На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Цветница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 имен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ден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празнуват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всички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 с имена,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свързани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 с цветя,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дървета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всякакви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</a:rPr>
              <a:t>други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 растения.</a:t>
            </a:r>
            <a:endParaRPr lang="bg-BG" sz="15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Computer\Desktop\kumichene-cvetnic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32486"/>
            <a:ext cx="3795482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22311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5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Великден (подвижна дата)</a:t>
            </a:r>
            <a:r>
              <a:rPr kumimoji="0" lang="bg-BG" sz="15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endParaRPr kumimoji="0" lang="bg-BG" sz="15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5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християнската религия на Възкресение Христово (Великден) се чества възкръсването 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5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Иисус Христос на третия ден, след като е разпънат на кръст и погребан. </a:t>
            </a:r>
            <a:r>
              <a:rPr kumimoji="0" lang="bg-BG" sz="15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bg-BG" sz="15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България по традиция яйцата се боядисват на Велики четвъртък или Велика събота, </a:t>
            </a:r>
            <a:r>
              <a:rPr kumimoji="0" lang="bg-BG" sz="15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като </a:t>
            </a:r>
            <a:r>
              <a:rPr kumimoji="0" lang="bg-BG" sz="15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броят им зависи от членовете на семейството. Първото се оцветява винаги в червено от най-възрастната жена. Докато то е още топло и прясно боядисано, тя рисува кръстен знак на челата на децата, за да бъдат здрави.</a:t>
            </a:r>
            <a:r>
              <a:rPr lang="bg-BG" sz="15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g-BG" sz="15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Обредните хлябове са неотменна част от традициите на Великден. Обикновено се правят в кръгла форма и се украсяват с плетеници, </a:t>
            </a:r>
            <a:r>
              <a:rPr kumimoji="0" lang="bg-BG" sz="15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като </a:t>
            </a:r>
            <a:r>
              <a:rPr kumimoji="0" lang="bg-BG" sz="15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средата им се слага червено яйце.</a:t>
            </a:r>
            <a:endParaRPr kumimoji="0" lang="bg-BG" sz="15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C:\Users\Computer\Desktop\991-ratio-velik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995686"/>
            <a:ext cx="4729518" cy="2932576"/>
          </a:xfrm>
          <a:prstGeom prst="rect">
            <a:avLst/>
          </a:prstGeom>
          <a:noFill/>
        </p:spPr>
      </p:pic>
      <p:pic>
        <p:nvPicPr>
          <p:cNvPr id="4100" name="Picture 4" descr="C:\Users\Computer\Desktop\velikdenska-praznichna-trapeza-sala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942072"/>
            <a:ext cx="1982594" cy="1486946"/>
          </a:xfrm>
          <a:prstGeom prst="rect">
            <a:avLst/>
          </a:prstGeom>
          <a:noFill/>
        </p:spPr>
      </p:pic>
      <p:pic>
        <p:nvPicPr>
          <p:cNvPr id="4101" name="Picture 5" descr="C:\Users\Computer\Desktop\e5e57a8161b8868b1e298454c562be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93529"/>
            <a:ext cx="2716716" cy="1528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851</Words>
  <Application>Microsoft Office PowerPoint</Application>
  <PresentationFormat>Презентация на цял екран (16:9)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10</vt:i4>
      </vt:variant>
    </vt:vector>
  </HeadingPairs>
  <TitlesOfParts>
    <vt:vector size="11" baseType="lpstr">
      <vt:lpstr>Office тема</vt:lpstr>
      <vt:lpstr>БЪЛГАРСКИ  ПРОЛЕТНИ  ПРАЗНИЦИ</vt:lpstr>
      <vt:lpstr>Презентация на PowerPoint</vt:lpstr>
      <vt:lpstr>Сирни заговезни (подвижна дата) – Сирни заговезни (Прошка, Поклади, Сирница, Масленица) е важен зимно-пролетен празник в народния календар. Прието е да се извършва и обичаят „хамкане“: на червен конец се завързва и се спуска от тавана парче бяла халва или варено яйце. Най-възрастният мъж завърта конеца в кръг и всеки член от семейството, главно децата, се опитва да хване халвата или яйцето с уста. Който успее, ще бъде жив и здрав през цялата година. На Сирни Заговезни по-младите обикалят по-стари роднини и близки, искат прошка и целуват ръка на домакините, като изричат традиционните думи на прошката: „Прости!“, „Простено!!!“ пък е задължителният отговор.  Затова празникът е познат още и като Прошка.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БЪЛГАРСКИ  ПРОЛЕТНИ  ПРАЗНИЦИ</dc:title>
  <dc:creator>Computer</dc:creator>
  <cp:lastModifiedBy>User</cp:lastModifiedBy>
  <cp:revision>32</cp:revision>
  <dcterms:created xsi:type="dcterms:W3CDTF">2021-03-24T07:17:05Z</dcterms:created>
  <dcterms:modified xsi:type="dcterms:W3CDTF">2021-03-25T07:52:31Z</dcterms:modified>
</cp:coreProperties>
</file>